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65" r:id="rId12"/>
    <p:sldId id="266" r:id="rId13"/>
    <p:sldId id="267" r:id="rId14"/>
    <p:sldId id="268" r:id="rId15"/>
    <p:sldId id="274" r:id="rId16"/>
    <p:sldId id="275" r:id="rId17"/>
    <p:sldId id="276" r:id="rId18"/>
    <p:sldId id="277" r:id="rId19"/>
    <p:sldId id="270" r:id="rId20"/>
    <p:sldId id="271" r:id="rId21"/>
    <p:sldId id="269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E3CE18-2401-4709-865E-7E009226B77C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72"/>
            <p14:sldId id="273"/>
            <p14:sldId id="265"/>
            <p14:sldId id="266"/>
            <p14:sldId id="267"/>
            <p14:sldId id="268"/>
            <p14:sldId id="274"/>
            <p14:sldId id="275"/>
            <p14:sldId id="276"/>
            <p14:sldId id="277"/>
            <p14:sldId id="270"/>
            <p14:sldId id="27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423"/>
    <a:srgbClr val="66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7045" autoAdjust="0"/>
  </p:normalViewPr>
  <p:slideViewPr>
    <p:cSldViewPr>
      <p:cViewPr varScale="1">
        <p:scale>
          <a:sx n="83" d="100"/>
          <a:sy n="83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A170-36E4-4642-BBD6-A94492D9412F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1176-FDFF-45E1-B61E-E8DA2113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4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5386-A255-4404-B7AE-0E01D782D7F1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5D378-843E-4652-9B54-2201F13A9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7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do we need observations?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UKEOF aims to raise the profile of ongoing observation needs and ensure that longer-term observations/ monitoring and surveillance are as valued as other forms of information such as research, economics etc.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1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Involvement of volunteers</a:t>
            </a:r>
            <a:r>
              <a:rPr lang="en-GB" baseline="0" dirty="0" smtClean="0"/>
              <a:t> in science isn’t new</a:t>
            </a:r>
          </a:p>
          <a:p>
            <a:r>
              <a:rPr lang="en-GB" baseline="0" dirty="0" smtClean="0"/>
              <a:t>Over the past decade there has been a rapid increase in the number of citizen science projects </a:t>
            </a:r>
          </a:p>
          <a:p>
            <a:r>
              <a:rPr lang="en-GB" baseline="0" dirty="0" smtClean="0"/>
              <a:t>Yet for many organisations there is still not a full understanding of the best  use and limitations of this approach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4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</a:t>
            </a:r>
            <a:r>
              <a:rPr lang="en-GB" baseline="0" dirty="0" smtClean="0"/>
              <a:t> well received report </a:t>
            </a:r>
          </a:p>
          <a:p>
            <a:r>
              <a:rPr lang="en-GB" dirty="0" smtClean="0"/>
              <a:t>Highlights</a:t>
            </a:r>
            <a:r>
              <a:rPr lang="en-GB" baseline="0" dirty="0" smtClean="0"/>
              <a:t> include over 200 tweets including GCSA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Example of UKEOF sharing information and knowledge to help make best use the different monitoring approaches that are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47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list</a:t>
            </a:r>
            <a:r>
              <a:rPr lang="en-GB" baseline="0" dirty="0" smtClean="0"/>
              <a:t> p</a:t>
            </a:r>
            <a:r>
              <a:rPr lang="en-GB" dirty="0" smtClean="0"/>
              <a:t>rovided an idea of the scope and range of activities that may need to be dealt with (was NOT a list to prioritise funding).</a:t>
            </a:r>
          </a:p>
          <a:p>
            <a:r>
              <a:rPr lang="en-GB" dirty="0" smtClean="0"/>
              <a:t>Issues that the case studies demonstrated: multiple partners both national and international,</a:t>
            </a:r>
            <a:r>
              <a:rPr lang="en-GB" baseline="0" dirty="0" smtClean="0"/>
              <a:t> no lead organisation, transition from research to long term sustained, loss of expertise.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38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Cross departmental GCSA chaired Observations Committee has now been established and first met February 2013</a:t>
            </a:r>
            <a:endParaRPr lang="en-GB" dirty="0" smtClean="0"/>
          </a:p>
          <a:p>
            <a:r>
              <a:rPr lang="en-GB" dirty="0" smtClean="0"/>
              <a:t>Sir Mark </a:t>
            </a:r>
            <a:r>
              <a:rPr lang="en-GB" dirty="0" err="1" smtClean="0"/>
              <a:t>Walport</a:t>
            </a:r>
            <a:r>
              <a:rPr lang="en-GB" dirty="0" smtClean="0"/>
              <a:t> has already shown his intention to continue</a:t>
            </a:r>
            <a:r>
              <a:rPr lang="en-GB" baseline="0" dirty="0" smtClean="0"/>
              <a:t> with the Committee</a:t>
            </a:r>
          </a:p>
          <a:p>
            <a:r>
              <a:rPr lang="en-GB" baseline="0" dirty="0" smtClean="0"/>
              <a:t>Cross departmental interest: either funded by multiple organisations or funded by one organisation and considered of key importance to at least one other organisation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56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53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geo-location information</a:t>
            </a:r>
            <a:r>
              <a:rPr lang="en-GB" baseline="0" dirty="0" smtClean="0"/>
              <a:t> will help organisations to see what other activities are being carried out in an area of interest.</a:t>
            </a:r>
          </a:p>
          <a:p>
            <a:r>
              <a:rPr lang="en-GB" baseline="0" dirty="0" smtClean="0"/>
              <a:t>The online editing tool will enable the entries to be more quickly and easily kept up to date by the data suppliers</a:t>
            </a:r>
            <a:endParaRPr lang="en-GB" dirty="0" smtClean="0"/>
          </a:p>
          <a:p>
            <a:r>
              <a:rPr lang="en-GB" dirty="0" smtClean="0"/>
              <a:t>The upgrade is being carried out</a:t>
            </a:r>
            <a:r>
              <a:rPr lang="en-GB" baseline="0" dirty="0" smtClean="0"/>
              <a:t> by CEH Lancaster and </a:t>
            </a:r>
            <a:r>
              <a:rPr lang="en-GB" dirty="0" smtClean="0"/>
              <a:t>started in Spring 2013. It</a:t>
            </a:r>
            <a:r>
              <a:rPr lang="en-GB" baseline="0" dirty="0" smtClean="0"/>
              <a:t> </a:t>
            </a:r>
            <a:r>
              <a:rPr lang="en-GB" dirty="0" smtClean="0"/>
              <a:t>is anticipated the</a:t>
            </a:r>
            <a:r>
              <a:rPr lang="en-GB" baseline="0" dirty="0" smtClean="0"/>
              <a:t> revised and updated catalogue will be launched in Spring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39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0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does UKEOF exist? – The background</a:t>
            </a:r>
          </a:p>
          <a:p>
            <a:r>
              <a:rPr lang="en-GB" dirty="0" smtClean="0"/>
              <a:t>A study completed by ADAS (for ERFF) in 2006 showed that environmental monitoring in the UK was fragmented, uncoordinated etc.</a:t>
            </a:r>
          </a:p>
          <a:p>
            <a:r>
              <a:rPr lang="en-GB" dirty="0" smtClean="0"/>
              <a:t>We didn’t even know the magnitude of what was being invested in this area. </a:t>
            </a:r>
          </a:p>
          <a:p>
            <a:r>
              <a:rPr lang="en-GB" dirty="0" smtClean="0"/>
              <a:t>Ultimately best use was not being made of UKs</a:t>
            </a:r>
            <a:r>
              <a:rPr lang="en-GB" baseline="0" dirty="0" smtClean="0"/>
              <a:t> effort in environmental observations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recommendation was to produce a coherent Strategy for Monitoring across the UK.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7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UKEOF was launched in 2008. There are 5 main areas to address.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8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deliver on these objectives UKEOF is formed as</a:t>
            </a:r>
            <a:r>
              <a:rPr lang="en-GB" baseline="0" dirty="0" smtClean="0"/>
              <a:t> </a:t>
            </a:r>
            <a:r>
              <a:rPr lang="en-GB" dirty="0" smtClean="0"/>
              <a:t>a</a:t>
            </a:r>
            <a:r>
              <a:rPr lang="en-GB" baseline="0" dirty="0" smtClean="0"/>
              <a:t> partnership of 15 organisations across the UK representing the major public sector funders of environmental observations – covering an investment of at least £300m per annum</a:t>
            </a:r>
            <a:endParaRPr lang="en-GB" dirty="0" smtClean="0"/>
          </a:p>
          <a:p>
            <a:r>
              <a:rPr lang="en-GB" dirty="0" smtClean="0"/>
              <a:t>NI has been involved but is currently not able to be on the 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5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UKEOF is the core observational</a:t>
            </a:r>
            <a:r>
              <a:rPr lang="en-GB" baseline="0" dirty="0" smtClean="0"/>
              <a:t> activity of LWEC, .but is separately funded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8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activities provided</a:t>
            </a:r>
            <a:r>
              <a:rPr lang="en-GB" baseline="0" dirty="0" smtClean="0"/>
              <a:t> the knowledge base – WHO is monitoring WHAT, WHERE and WHY and at what COST</a:t>
            </a:r>
          </a:p>
          <a:p>
            <a:r>
              <a:rPr lang="en-GB" baseline="0" dirty="0" smtClean="0"/>
              <a:t>The catalogue was the first of its kind.</a:t>
            </a:r>
          </a:p>
          <a:p>
            <a:r>
              <a:rPr lang="en-GB" baseline="0" dirty="0" smtClean="0"/>
              <a:t>Through the development of these tools strong working relationships have been built at the Management Group level between the different organisations so that further activities can be undertaken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6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that we have the foundations we are</a:t>
            </a:r>
            <a:r>
              <a:rPr lang="en-GB" baseline="0" dirty="0" smtClean="0"/>
              <a:t> concentrating on the </a:t>
            </a:r>
            <a:r>
              <a:rPr lang="en-GB" b="1" baseline="0" dirty="0" smtClean="0"/>
              <a:t>u</a:t>
            </a:r>
            <a:r>
              <a:rPr lang="en-GB" b="1" dirty="0" smtClean="0"/>
              <a:t>ptake</a:t>
            </a:r>
            <a:r>
              <a:rPr lang="en-GB" b="1" baseline="0" dirty="0" smtClean="0"/>
              <a:t> of tools </a:t>
            </a:r>
            <a:r>
              <a:rPr lang="en-GB" baseline="0" dirty="0" smtClean="0"/>
              <a:t>– such as using the catalogue to support partners activities</a:t>
            </a:r>
            <a:endParaRPr lang="en-GB" dirty="0" smtClean="0"/>
          </a:p>
          <a:p>
            <a:r>
              <a:rPr lang="en-GB" dirty="0" smtClean="0"/>
              <a:t>Neutral space – discuss efficiencies and collaborative working e.g. Coincidence Mapping – geographic coincidences</a:t>
            </a:r>
            <a:r>
              <a:rPr lang="en-GB" baseline="0" dirty="0" smtClean="0"/>
              <a:t> of monitoring activities – key importance to Defra who are currently running a large strategic alignment project to look to see where efficiencies can be made</a:t>
            </a:r>
          </a:p>
          <a:p>
            <a:r>
              <a:rPr lang="en-GB" baseline="0" dirty="0" smtClean="0"/>
              <a:t>Co-ordinating climate observations is overseeing co-ordination of the UK’s contribution to the Global Climate Observing System – DECC led, but key interest to NERC, Met Office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52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Information on 64 activities gathered in total, from NE and partners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7 UKEOF MG orgs p</a:t>
            </a:r>
            <a:r>
              <a:rPr lang="en-GB" dirty="0" smtClean="0"/>
              <a:t>rovided information on 40 monitoring activities 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UKEOF orgs - FC, EA, CCW, Met Office, NERC (BGS &amp; CEH), Defra (AEA), and JNCC were able to provide their own information plus sites from  GWCT, BTO, BC &amp; BTC</a:t>
            </a:r>
          </a:p>
          <a:p>
            <a:pPr eaLnBrk="1" hangingPunct="1">
              <a:defRPr/>
            </a:pPr>
            <a:endParaRPr lang="en-GB" dirty="0" smtClean="0"/>
          </a:p>
          <a:p>
            <a:pPr marL="336385" lvl="1" indent="-336385" eaLnBrk="1" hangingPunct="1">
              <a:defRPr/>
            </a:pPr>
            <a:r>
              <a:rPr lang="en-GB" sz="2400" dirty="0" smtClean="0"/>
              <a:t>NE analysis utilised 35 ‘separate monitoring activities’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0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Following the initial</a:t>
            </a:r>
            <a:r>
              <a:rPr lang="en-GB" baseline="0" dirty="0" smtClean="0"/>
              <a:t> work by NE this case study is being run to see what the real opportunities for collaboration are from these geographic coincidences in monitoring.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Individual</a:t>
            </a:r>
            <a:r>
              <a:rPr lang="en-GB" baseline="0" dirty="0" smtClean="0"/>
              <a:t> actions were identified at the workshop, and these fill be followed up on and t</a:t>
            </a:r>
            <a:r>
              <a:rPr lang="en-GB" dirty="0" smtClean="0"/>
              <a:t>he impact</a:t>
            </a:r>
            <a:r>
              <a:rPr lang="en-GB" baseline="0" dirty="0" smtClean="0"/>
              <a:t> of this work assessed in April 2014, after which best guidance advice will be produced.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0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0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77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53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836712"/>
            <a:ext cx="8208912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4539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26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46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2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6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13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24335" cy="802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36712"/>
            <a:ext cx="5040560" cy="55650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2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836712"/>
            <a:ext cx="5544616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96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19256" cy="445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33390"/>
            <a:ext cx="9144000" cy="385192"/>
          </a:xfrm>
          <a:prstGeom prst="rect">
            <a:avLst/>
          </a:prstGeom>
          <a:solidFill>
            <a:srgbClr val="7FB423">
              <a:alpha val="1400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www.ukeof.org.uk</a:t>
            </a:r>
            <a:r>
              <a:rPr lang="en-GB" dirty="0" smtClean="0"/>
              <a:t>	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045"/>
            <a:ext cx="1983406" cy="6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thamsted.ac.uk/insect-survey/index.php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hyperlink" Target="http://www.countrysidesurvey.org.uk/" TargetMode="External"/><Relationship Id="rId9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hyperlink" Target="http://www.snh.gov.uk/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19.png"/><Relationship Id="rId7" Type="http://schemas.openxmlformats.org/officeDocument/2006/relationships/image" Target="../media/image8.jpeg"/><Relationship Id="rId12" Type="http://schemas.openxmlformats.org/officeDocument/2006/relationships/hyperlink" Target="http://www.forestry.gov.uk/" TargetMode="Externa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hyperlink" Target="http://naturalresourceswales.gov.uk/?lang=en" TargetMode="External"/><Relationship Id="rId15" Type="http://schemas.openxmlformats.org/officeDocument/2006/relationships/hyperlink" Target="http://wispa.it/wp-content/uploads/2011/07/welsh_government_logo.jpg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bjective\Home\habe\swindon-docs\Objects\Mosaic Image UKE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701563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8928992" cy="936104"/>
          </a:xfrm>
        </p:spPr>
        <p:txBody>
          <a:bodyPr>
            <a:noAutofit/>
          </a:bodyPr>
          <a:lstStyle/>
          <a:p>
            <a:r>
              <a:rPr lang="en-GB" sz="3800" dirty="0" smtClean="0"/>
              <a:t>UK Environmental Observation Framework</a:t>
            </a: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971"/>
            <a:ext cx="6400800" cy="936104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58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Coincidence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</a:t>
            </a:r>
            <a:r>
              <a:rPr lang="en-GB" dirty="0"/>
              <a:t>c</a:t>
            </a:r>
            <a:r>
              <a:rPr lang="en-GB" dirty="0" smtClean="0"/>
              <a:t>ase study is being run in the Hampshire Avon catchment to identify real opportunities for collaboration</a:t>
            </a:r>
          </a:p>
          <a:p>
            <a:r>
              <a:rPr lang="en-GB" dirty="0" smtClean="0"/>
              <a:t>15 different organisations attended a workshop in the catchment to discuss collaborative working over their monitoring</a:t>
            </a:r>
          </a:p>
          <a:p>
            <a:r>
              <a:rPr lang="en-GB" dirty="0" smtClean="0"/>
              <a:t>A </a:t>
            </a:r>
            <a:r>
              <a:rPr lang="en-GB" dirty="0"/>
              <a:t>best practice </a:t>
            </a:r>
            <a:r>
              <a:rPr lang="en-GB" dirty="0" smtClean="0"/>
              <a:t>guide will be produced as an output of the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75068"/>
            <a:ext cx="3385060" cy="48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None/>
              <a:defRPr/>
            </a:pPr>
            <a:r>
              <a:rPr lang="en-GB" dirty="0">
                <a:solidFill>
                  <a:srgbClr val="7FB423"/>
                </a:solidFill>
              </a:rPr>
              <a:t>Helping partners to make best use of different monitoring approaches</a:t>
            </a:r>
          </a:p>
          <a:p>
            <a:pPr marL="0" lvl="1" indent="0">
              <a:buNone/>
              <a:defRPr/>
            </a:pPr>
            <a:endParaRPr lang="en-GB" sz="1200" dirty="0">
              <a:solidFill>
                <a:srgbClr val="2F6D5B"/>
              </a:solidFill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/>
              <a:t>Rapid increase in the number of projects involving volunteers in science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/>
              <a:t>How should a citizen science project be designed and implemented?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0353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/>
              <a:t>Contract let </a:t>
            </a:r>
            <a:r>
              <a:rPr lang="en-GB" dirty="0" smtClean="0"/>
              <a:t>to CEH </a:t>
            </a:r>
            <a:r>
              <a:rPr lang="en-GB" dirty="0"/>
              <a:t>(lead) and NHM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/>
              <a:t>Short guide produced, based on a 200 page detailed report</a:t>
            </a:r>
          </a:p>
          <a:p>
            <a:pPr marL="800100" lvl="2" indent="-400050">
              <a:buFont typeface="Calibri" pitchFamily="34" charset="0"/>
              <a:buChar char="—"/>
              <a:defRPr/>
            </a:pPr>
            <a:r>
              <a:rPr lang="en-GB" dirty="0" smtClean="0"/>
              <a:t>2500 </a:t>
            </a:r>
            <a:r>
              <a:rPr lang="en-GB" dirty="0"/>
              <a:t>downloads of the guide, and 1500 of the report</a:t>
            </a:r>
          </a:p>
          <a:p>
            <a:pPr marL="742950" lvl="2" indent="-342900">
              <a:buFont typeface="Calibri" pitchFamily="34" charset="0"/>
              <a:buChar char="—"/>
              <a:defRPr/>
            </a:pPr>
            <a:r>
              <a:rPr lang="en-GB" dirty="0"/>
              <a:t>Top 3 of the BBC Online Science and Environment for 48 hours</a:t>
            </a:r>
          </a:p>
          <a:p>
            <a:r>
              <a:rPr lang="en-GB" sz="2400" dirty="0" smtClean="0"/>
              <a:t>Citizen Science working group established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384376" cy="454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Funding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7FB423"/>
                </a:solidFill>
              </a:rPr>
              <a:t>Starting to address the funding issues around long-term observations</a:t>
            </a:r>
          </a:p>
          <a:p>
            <a:r>
              <a:rPr lang="en-GB" sz="2400" dirty="0"/>
              <a:t>Sir John </a:t>
            </a:r>
            <a:r>
              <a:rPr lang="en-GB" sz="2400" dirty="0" err="1"/>
              <a:t>Beddington</a:t>
            </a:r>
            <a:r>
              <a:rPr lang="en-GB" sz="2400" dirty="0"/>
              <a:t> </a:t>
            </a:r>
            <a:r>
              <a:rPr lang="en-GB" sz="2400" dirty="0" smtClean="0"/>
              <a:t>(then GCSA</a:t>
            </a:r>
            <a:r>
              <a:rPr lang="en-GB" sz="2400" dirty="0"/>
              <a:t>) convened a group to look at funding issues </a:t>
            </a:r>
          </a:p>
          <a:p>
            <a:r>
              <a:rPr lang="en-GB" sz="2400" dirty="0"/>
              <a:t>UKEOF was well placed to provide evidence to support the group facilitating:</a:t>
            </a:r>
          </a:p>
          <a:p>
            <a:pPr lvl="1"/>
            <a:r>
              <a:rPr lang="en-GB" sz="2000" dirty="0"/>
              <a:t>Development of a list of nationally important observations </a:t>
            </a:r>
            <a:r>
              <a:rPr lang="en-GB" sz="2000" dirty="0" smtClean="0"/>
              <a:t>using </a:t>
            </a:r>
            <a:r>
              <a:rPr lang="en-GB" sz="2000" dirty="0" smtClean="0"/>
              <a:t>the</a:t>
            </a:r>
            <a:r>
              <a:rPr lang="en-GB" sz="2000" dirty="0" smtClean="0">
                <a:solidFill>
                  <a:srgbClr val="2F6D5B"/>
                </a:solidFill>
              </a:rPr>
              <a:t> </a:t>
            </a:r>
            <a:r>
              <a:rPr lang="en-GB" sz="2000" dirty="0">
                <a:solidFill>
                  <a:srgbClr val="7FB423"/>
                </a:solidFill>
              </a:rPr>
              <a:t>C</a:t>
            </a:r>
            <a:r>
              <a:rPr lang="en-GB" sz="2000" dirty="0" smtClean="0">
                <a:solidFill>
                  <a:srgbClr val="7FB423"/>
                </a:solidFill>
              </a:rPr>
              <a:t>atalogue</a:t>
            </a:r>
            <a:endParaRPr lang="en-GB" sz="2000" dirty="0">
              <a:solidFill>
                <a:srgbClr val="7FB423"/>
              </a:solidFill>
            </a:endParaRPr>
          </a:p>
          <a:p>
            <a:pPr lvl="1"/>
            <a:r>
              <a:rPr lang="en-GB" sz="2000" dirty="0"/>
              <a:t>Production of 6 case studies using the </a:t>
            </a:r>
            <a:r>
              <a:rPr lang="en-GB" sz="2000" dirty="0">
                <a:solidFill>
                  <a:srgbClr val="7FB423"/>
                </a:solidFill>
              </a:rPr>
              <a:t>Decision Support Framework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19572" y="5447824"/>
            <a:ext cx="7704856" cy="862584"/>
            <a:chOff x="662932" y="4641614"/>
            <a:chExt cx="7877593" cy="1045959"/>
          </a:xfrm>
        </p:grpSpPr>
        <p:pic>
          <p:nvPicPr>
            <p:cNvPr id="5" name="Picture 56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611" y="4751469"/>
              <a:ext cx="1004362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ountryside Survey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377" y="4871858"/>
              <a:ext cx="1524000" cy="69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r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71" y="471756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Jason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700"/>
            <a:stretch/>
          </p:blipFill>
          <p:spPr bwMode="auto">
            <a:xfrm>
              <a:off x="3671075" y="4824989"/>
              <a:ext cx="1233838" cy="828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Rothamsted Insect Survey logo - click for home p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474" y="4641614"/>
              <a:ext cx="1012051" cy="101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62932" y="4985558"/>
              <a:ext cx="1028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 smtClean="0"/>
                <a:t>UWMN</a:t>
              </a:r>
              <a:endParaRPr lang="en-GB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0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Funding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17646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GCSA </a:t>
            </a:r>
            <a:r>
              <a:rPr lang="en-GB" dirty="0"/>
              <a:t>chaired </a:t>
            </a:r>
            <a:r>
              <a:rPr lang="en-GB" dirty="0">
                <a:solidFill>
                  <a:srgbClr val="7FB423"/>
                </a:solidFill>
              </a:rPr>
              <a:t>Observations </a:t>
            </a:r>
            <a:r>
              <a:rPr lang="en-GB" dirty="0" smtClean="0">
                <a:solidFill>
                  <a:srgbClr val="7FB423"/>
                </a:solidFill>
              </a:rPr>
              <a:t>Committee </a:t>
            </a:r>
            <a:r>
              <a:rPr lang="en-GB" dirty="0" smtClean="0"/>
              <a:t>was set up. UKEOF continues to provide </a:t>
            </a:r>
            <a:r>
              <a:rPr lang="en-GB" dirty="0"/>
              <a:t>evidence to support </a:t>
            </a:r>
            <a:r>
              <a:rPr lang="en-GB" dirty="0" smtClean="0"/>
              <a:t>its work</a:t>
            </a:r>
            <a:endParaRPr lang="en-GB" dirty="0">
              <a:solidFill>
                <a:srgbClr val="7FB423"/>
              </a:solidFill>
            </a:endParaRPr>
          </a:p>
          <a:p>
            <a:r>
              <a:rPr lang="en-GB" dirty="0"/>
              <a:t>The key focus of the Committee </a:t>
            </a:r>
            <a:r>
              <a:rPr lang="en-GB" dirty="0" smtClean="0"/>
              <a:t>is on </a:t>
            </a:r>
            <a:r>
              <a:rPr lang="en-GB" dirty="0"/>
              <a:t>programmes of </a:t>
            </a:r>
            <a:r>
              <a:rPr lang="en-GB" dirty="0">
                <a:solidFill>
                  <a:srgbClr val="7FB423"/>
                </a:solidFill>
              </a:rPr>
              <a:t>cross</a:t>
            </a:r>
            <a:r>
              <a:rPr lang="en-GB" dirty="0">
                <a:solidFill>
                  <a:srgbClr val="2F6D5B"/>
                </a:solidFill>
              </a:rPr>
              <a:t> </a:t>
            </a:r>
            <a:r>
              <a:rPr lang="en-GB" dirty="0">
                <a:solidFill>
                  <a:srgbClr val="7FB423"/>
                </a:solidFill>
              </a:rPr>
              <a:t>departmental interest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76" y="1808232"/>
            <a:ext cx="26701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219256" cy="302433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Following a consultation on </a:t>
            </a:r>
            <a:r>
              <a:rPr lang="en-GB" sz="2400" dirty="0" smtClean="0"/>
              <a:t>the GCOS Implementation Plan, led </a:t>
            </a:r>
            <a:r>
              <a:rPr lang="en-GB" sz="2400" dirty="0"/>
              <a:t>by </a:t>
            </a:r>
            <a:r>
              <a:rPr lang="en-GB" sz="2400" dirty="0" smtClean="0"/>
              <a:t>UKEOF </a:t>
            </a:r>
            <a:r>
              <a:rPr lang="en-GB" sz="2400" dirty="0"/>
              <a:t>for </a:t>
            </a:r>
            <a:r>
              <a:rPr lang="en-GB" sz="2400" dirty="0" smtClean="0"/>
              <a:t>DECC, </a:t>
            </a:r>
            <a:r>
              <a:rPr lang="en-GB" sz="2400" dirty="0"/>
              <a:t>it became clear that </a:t>
            </a:r>
            <a:r>
              <a:rPr lang="en-GB" sz="2400" dirty="0" smtClean="0"/>
              <a:t>                </a:t>
            </a:r>
            <a:r>
              <a:rPr lang="en-GB" sz="2400" dirty="0" smtClean="0">
                <a:solidFill>
                  <a:srgbClr val="7FB423"/>
                </a:solidFill>
              </a:rPr>
              <a:t>improved </a:t>
            </a:r>
            <a:r>
              <a:rPr lang="en-GB" sz="2400" dirty="0">
                <a:solidFill>
                  <a:srgbClr val="7FB423"/>
                </a:solidFill>
              </a:rPr>
              <a:t>transparency is needed over which UK observations are being used for climate purposes</a:t>
            </a:r>
          </a:p>
          <a:p>
            <a:r>
              <a:rPr lang="en-GB" sz="2400" dirty="0"/>
              <a:t>A group has now been set up to take this </a:t>
            </a:r>
            <a:r>
              <a:rPr lang="en-GB" sz="2400" dirty="0" smtClean="0"/>
              <a:t>forward, overseeing co-ordination of UK GCOS activities:</a:t>
            </a:r>
            <a:endParaRPr lang="en-GB" sz="2400" dirty="0"/>
          </a:p>
          <a:p>
            <a:pPr lvl="1"/>
            <a:r>
              <a:rPr lang="en-GB" sz="2000" dirty="0"/>
              <a:t>Chaired by DECC, members from </a:t>
            </a:r>
            <a:r>
              <a:rPr lang="en-GB" sz="2000" dirty="0" smtClean="0"/>
              <a:t>NERC</a:t>
            </a:r>
            <a:r>
              <a:rPr lang="en-GB" sz="2000" dirty="0"/>
              <a:t>, Met Office, CEH, </a:t>
            </a:r>
            <a:r>
              <a:rPr lang="en-GB" sz="2000" dirty="0" err="1"/>
              <a:t>DfiD</a:t>
            </a:r>
            <a:r>
              <a:rPr lang="en-GB" sz="2000" dirty="0"/>
              <a:t>, </a:t>
            </a:r>
            <a:r>
              <a:rPr lang="en-GB" sz="2000" dirty="0" smtClean="0"/>
              <a:t>STFC (representing  </a:t>
            </a:r>
            <a:r>
              <a:rPr lang="en-GB" sz="2000" dirty="0"/>
              <a:t>Data </a:t>
            </a:r>
            <a:r>
              <a:rPr lang="en-GB" sz="2000" dirty="0" smtClean="0"/>
              <a:t>Centres), and the GCOS </a:t>
            </a:r>
            <a:r>
              <a:rPr lang="en-GB" sz="2000" dirty="0"/>
              <a:t>National </a:t>
            </a:r>
            <a:r>
              <a:rPr lang="en-GB" sz="2000" dirty="0" smtClean="0"/>
              <a:t>Co-ordinator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13" y="4869160"/>
            <a:ext cx="44672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6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Observations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3384376"/>
          </a:xfrm>
        </p:spPr>
        <p:txBody>
          <a:bodyPr>
            <a:normAutofit/>
          </a:bodyPr>
          <a:lstStyle/>
          <a:p>
            <a:r>
              <a:rPr lang="en-GB" dirty="0" smtClean="0"/>
              <a:t>A report has been commissioned by the group, </a:t>
            </a:r>
            <a:r>
              <a:rPr lang="en-US" dirty="0" smtClean="0"/>
              <a:t>identifying </a:t>
            </a:r>
            <a:r>
              <a:rPr lang="en-US" dirty="0"/>
              <a:t>those UK observations that contribute to GCOS </a:t>
            </a:r>
            <a:endParaRPr lang="en-US" dirty="0" smtClean="0"/>
          </a:p>
          <a:p>
            <a:r>
              <a:rPr lang="en-US" dirty="0" smtClean="0"/>
              <a:t>The report will be published in early 2014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3960440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Holds </a:t>
            </a:r>
            <a:r>
              <a:rPr lang="en-GB" dirty="0" smtClean="0">
                <a:solidFill>
                  <a:srgbClr val="7FB423"/>
                </a:solidFill>
              </a:rPr>
              <a:t>metadata </a:t>
            </a:r>
            <a:r>
              <a:rPr lang="en-GB" dirty="0" smtClean="0"/>
              <a:t>– who is doing what, where and why, of over 1200 activities</a:t>
            </a:r>
          </a:p>
          <a:p>
            <a:r>
              <a:rPr lang="en-GB" dirty="0" smtClean="0"/>
              <a:t>Only UK overview of environmental observations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320480" cy="2891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Catalogue upgrade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Upgrade will provide:</a:t>
            </a:r>
          </a:p>
          <a:p>
            <a:pPr lvl="1"/>
            <a:r>
              <a:rPr lang="en-GB" dirty="0" smtClean="0"/>
              <a:t>Mapping function to show where activities are taking place</a:t>
            </a:r>
          </a:p>
          <a:p>
            <a:pPr lvl="1"/>
            <a:r>
              <a:rPr lang="en-GB" dirty="0" smtClean="0"/>
              <a:t>On-line editing tool</a:t>
            </a:r>
          </a:p>
          <a:p>
            <a:r>
              <a:rPr lang="en-GB" dirty="0" smtClean="0"/>
              <a:t>Catalogue will be INSPIRE Annex 3 EF Theme compliant </a:t>
            </a:r>
            <a:r>
              <a:rPr lang="en-GB" dirty="0" smtClean="0">
                <a:solidFill>
                  <a:srgbClr val="7FB423"/>
                </a:solidFill>
              </a:rPr>
              <a:t>i.e. metadata of environmental monitoring facilities</a:t>
            </a:r>
            <a:endParaRPr lang="en-GB" dirty="0" smtClean="0"/>
          </a:p>
          <a:p>
            <a:pPr lvl="1"/>
            <a:r>
              <a:rPr lang="en-GB" dirty="0" smtClean="0"/>
              <a:t>UKEOF is currently the only organisation with an EF Theme Schema: </a:t>
            </a:r>
            <a:r>
              <a:rPr lang="en-GB" dirty="0" smtClean="0">
                <a:solidFill>
                  <a:srgbClr val="7FB423"/>
                </a:solidFill>
              </a:rPr>
              <a:t>happy to share</a:t>
            </a:r>
            <a:endParaRPr lang="en-GB" dirty="0" smtClean="0"/>
          </a:p>
          <a:p>
            <a:pPr lvl="1"/>
            <a:r>
              <a:rPr lang="en-GB" dirty="0" smtClean="0"/>
              <a:t>Investigating with Defra if the schema could become the standard in the UK</a:t>
            </a:r>
          </a:p>
          <a:p>
            <a:r>
              <a:rPr lang="en-GB" dirty="0" smtClean="0"/>
              <a:t>Launch in Spring 2014</a:t>
            </a:r>
          </a:p>
        </p:txBody>
      </p:sp>
    </p:spTree>
    <p:extLst>
      <p:ext uri="{BB962C8B-B14F-4D97-AF65-F5344CB8AC3E}">
        <p14:creationId xmlns:p14="http://schemas.microsoft.com/office/powerpoint/2010/main" val="22345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82453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NERC and Defra, as the two main funders </a:t>
            </a:r>
            <a:r>
              <a:rPr lang="en-GB" dirty="0"/>
              <a:t>of </a:t>
            </a:r>
            <a:r>
              <a:rPr lang="en-GB" dirty="0" smtClean="0"/>
              <a:t>UKEOF, commissioned a review</a:t>
            </a:r>
          </a:p>
          <a:p>
            <a:r>
              <a:rPr lang="en-GB" dirty="0" smtClean="0"/>
              <a:t>5 years </a:t>
            </a:r>
            <a:r>
              <a:rPr lang="en-GB" dirty="0" smtClean="0"/>
              <a:t>after the start of UKEOF it was a timely point to ensure UKEOF remained fit for purpose</a:t>
            </a:r>
          </a:p>
          <a:p>
            <a:r>
              <a:rPr lang="en-GB" dirty="0"/>
              <a:t>R</a:t>
            </a:r>
            <a:r>
              <a:rPr lang="en-GB" dirty="0" smtClean="0"/>
              <a:t>eported in April 2013 </a:t>
            </a:r>
          </a:p>
          <a:p>
            <a:r>
              <a:rPr lang="en-GB" dirty="0" smtClean="0">
                <a:solidFill>
                  <a:srgbClr val="7FB423"/>
                </a:solidFill>
              </a:rPr>
              <a:t>Full support by the MG of the recommendation to continue UKEOF</a:t>
            </a:r>
            <a:r>
              <a:rPr lang="en-GB" dirty="0" smtClean="0"/>
              <a:t> </a:t>
            </a:r>
          </a:p>
          <a:p>
            <a:r>
              <a:rPr lang="en-GB" dirty="0" smtClean="0"/>
              <a:t>NERC and Defra have agreed funding until the end of 2014/15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Observations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Vital source of information from global to local scale for:</a:t>
            </a:r>
          </a:p>
          <a:p>
            <a:pPr>
              <a:buFontTx/>
              <a:buChar char="•"/>
            </a:pPr>
            <a:r>
              <a:rPr lang="en-GB" dirty="0"/>
              <a:t>understanding and managing our changing environment </a:t>
            </a:r>
          </a:p>
          <a:p>
            <a:pPr>
              <a:buFontTx/>
              <a:buChar char="•"/>
            </a:pPr>
            <a:r>
              <a:rPr lang="en-GB" dirty="0"/>
              <a:t>guiding current and future policy, science and innovation </a:t>
            </a:r>
          </a:p>
          <a:p>
            <a:pPr>
              <a:buFontTx/>
              <a:buChar char="•"/>
            </a:pPr>
            <a:r>
              <a:rPr lang="en-GB" dirty="0"/>
              <a:t>economic benefit and quality of life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2" y="2060848"/>
            <a:ext cx="3570217" cy="372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part of the response to the </a:t>
            </a:r>
            <a:r>
              <a:rPr lang="en-GB" dirty="0" smtClean="0"/>
              <a:t>review, </a:t>
            </a:r>
            <a:r>
              <a:rPr lang="en-GB" dirty="0" smtClean="0"/>
              <a:t>a work plan is being developed identifying new areas of interest to multiple partners</a:t>
            </a:r>
          </a:p>
          <a:p>
            <a:r>
              <a:rPr lang="en-GB" dirty="0" smtClean="0"/>
              <a:t>The UKEOF Delivery Plan has also been updated and will soon be available on the website</a:t>
            </a:r>
          </a:p>
        </p:txBody>
      </p:sp>
    </p:spTree>
    <p:extLst>
      <p:ext uri="{BB962C8B-B14F-4D97-AF65-F5344CB8AC3E}">
        <p14:creationId xmlns:p14="http://schemas.microsoft.com/office/powerpoint/2010/main" val="17391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8194" name="Picture 2" descr="C:\Objective\Home\habe\swindon-docs\Objects\Mosaic Image UKE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32" y="1772816"/>
            <a:ext cx="421246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Environmental Observations – the picture in 2007</a:t>
            </a:r>
            <a:endParaRPr lang="en-GB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7"/>
            <a:ext cx="4038600" cy="41339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3100" dirty="0"/>
              <a:t>Fragmented</a:t>
            </a:r>
          </a:p>
          <a:p>
            <a:pPr algn="just"/>
            <a:r>
              <a:rPr lang="en-GB" sz="3100" dirty="0"/>
              <a:t>Uncoordinated</a:t>
            </a:r>
          </a:p>
          <a:p>
            <a:pPr algn="just"/>
            <a:r>
              <a:rPr lang="en-GB" sz="3100" dirty="0"/>
              <a:t>Lacks strategic direction</a:t>
            </a:r>
          </a:p>
          <a:p>
            <a:pPr algn="just"/>
            <a:r>
              <a:rPr lang="en-GB" sz="3100" dirty="0"/>
              <a:t>No overall </a:t>
            </a:r>
            <a:r>
              <a:rPr lang="en-GB" sz="3100" dirty="0" smtClean="0"/>
              <a:t>owner</a:t>
            </a:r>
          </a:p>
          <a:p>
            <a:pPr marL="0" indent="0" algn="just">
              <a:buNone/>
            </a:pPr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Risk </a:t>
            </a:r>
            <a:r>
              <a:rPr lang="en-GB" sz="3100" dirty="0"/>
              <a:t>of:</a:t>
            </a:r>
          </a:p>
          <a:p>
            <a:r>
              <a:rPr lang="en-GB" sz="3100" dirty="0"/>
              <a:t>Missed opportunities</a:t>
            </a:r>
          </a:p>
          <a:p>
            <a:r>
              <a:rPr lang="en-GB" sz="3100" dirty="0"/>
              <a:t>Poor data sharing</a:t>
            </a:r>
          </a:p>
          <a:p>
            <a:r>
              <a:rPr lang="en-GB" sz="3100" dirty="0"/>
              <a:t>Funding stopped for key time series </a:t>
            </a:r>
          </a:p>
          <a:p>
            <a:r>
              <a:rPr lang="en-GB" sz="3100" dirty="0"/>
              <a:t>Duplication of effort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10989" y="1693200"/>
            <a:ext cx="3939705" cy="4277325"/>
            <a:chOff x="283100" y="1055089"/>
            <a:chExt cx="3939705" cy="4277325"/>
          </a:xfrm>
        </p:grpSpPr>
        <p:sp>
          <p:nvSpPr>
            <p:cNvPr id="6" name="Puzzle1"/>
            <p:cNvSpPr>
              <a:spLocks noEditPoints="1" noChangeArrowheads="1"/>
            </p:cNvSpPr>
            <p:nvPr/>
          </p:nvSpPr>
          <p:spPr bwMode="auto">
            <a:xfrm rot="4667602">
              <a:off x="-312213" y="1844675"/>
              <a:ext cx="2855913" cy="16652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7" name="Puzzle3"/>
            <p:cNvSpPr>
              <a:spLocks noEditPoints="1" noChangeArrowheads="1"/>
            </p:cNvSpPr>
            <p:nvPr/>
          </p:nvSpPr>
          <p:spPr bwMode="auto">
            <a:xfrm rot="10193643">
              <a:off x="1632542" y="1055089"/>
              <a:ext cx="1766887" cy="23987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66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 rot="4671672">
              <a:off x="875985" y="3085308"/>
              <a:ext cx="1700213" cy="27940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7FB42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algn="l"/>
              <a:endParaRPr lang="en-US"/>
            </a:p>
          </p:txBody>
        </p:sp>
        <p:sp>
          <p:nvSpPr>
            <p:cNvPr id="9" name="Puzzle2"/>
            <p:cNvSpPr>
              <a:spLocks noEditPoints="1" noChangeArrowheads="1"/>
            </p:cNvSpPr>
            <p:nvPr/>
          </p:nvSpPr>
          <p:spPr bwMode="auto">
            <a:xfrm rot="4670587">
              <a:off x="1926236" y="2970952"/>
              <a:ext cx="2688763" cy="19043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algn="l"/>
              <a:endParaRPr lang="en-US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39952" y="5906727"/>
            <a:ext cx="487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+mn-lt"/>
              </a:rPr>
              <a:t>Refs: ADAS (2006); UKMMAS, Defra</a:t>
            </a:r>
            <a:r>
              <a:rPr lang="en-GB" sz="1600" dirty="0">
                <a:latin typeface="+mn-lt"/>
              </a:rPr>
              <a:t>, (</a:t>
            </a:r>
            <a:r>
              <a:rPr lang="en-GB" sz="1600" dirty="0" smtClean="0">
                <a:latin typeface="+mn-lt"/>
              </a:rPr>
              <a:t>2005); </a:t>
            </a:r>
            <a:r>
              <a:rPr lang="en-GB" sz="1600" dirty="0">
                <a:latin typeface="+mn-lt"/>
              </a:rPr>
              <a:t>GECC (2006)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6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UKEOF Launched July 2008 to: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772816"/>
            <a:ext cx="4542656" cy="460851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Develop holistic picture of the observational needs of the UK and the role of such observations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Share Knowledge &amp; Information 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Understand use of observation data &amp; tools for knowledge transfer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Enable funding mechanisms for long-term observations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Build  strong community to share data &amp; expertise</a:t>
            </a:r>
          </a:p>
          <a:p>
            <a:endParaRPr lang="en-GB" dirty="0"/>
          </a:p>
        </p:txBody>
      </p:sp>
      <p:pic>
        <p:nvPicPr>
          <p:cNvPr id="5" name="Picture 9" descr="Book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2808312" cy="39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864096"/>
          </a:xfrm>
        </p:spPr>
        <p:txBody>
          <a:bodyPr/>
          <a:lstStyle/>
          <a:p>
            <a:r>
              <a:rPr lang="en-GB" dirty="0" smtClean="0"/>
              <a:t>The Partners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71607" y="1661195"/>
            <a:ext cx="7608117" cy="4460141"/>
            <a:chOff x="771607" y="1661195"/>
            <a:chExt cx="7608117" cy="4460141"/>
          </a:xfrm>
        </p:grpSpPr>
        <p:sp>
          <p:nvSpPr>
            <p:cNvPr id="21" name="TextBox 20"/>
            <p:cNvSpPr txBox="1"/>
            <p:nvPr/>
          </p:nvSpPr>
          <p:spPr>
            <a:xfrm>
              <a:off x="3167844" y="3353498"/>
              <a:ext cx="28083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 smtClean="0"/>
                <a:t>“Working collaboratively to maximise the value of the UK’s environmental observations"</a:t>
              </a:r>
              <a:endParaRPr lang="en-GB" sz="2000" i="1" dirty="0"/>
            </a:p>
          </p:txBody>
        </p:sp>
        <p:pic>
          <p:nvPicPr>
            <p:cNvPr id="23" name="Picture 2" descr="C:\Users\habe\AppData\Local\Microsoft\Windows\Temporary Internet Files\Content.IE5\R1GKNBHY\DECC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315" y="5136371"/>
              <a:ext cx="1056012" cy="72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C:\Users\habe\AppData\Local\Microsoft\Windows\Temporary Internet Files\Content.IE5\F65NNY9C\DEFRA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706" y="5553529"/>
              <a:ext cx="1132588" cy="56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 descr="Natural Resources Wales">
              <a:hlinkClick r:id="rId5" tooltip="&quot;Natural Resources Wales&quot;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221" y="1850316"/>
              <a:ext cx="1050615" cy="886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C:\Users\habe\AppData\Local\Microsoft\Windows\Temporary Internet Files\Content.IE5\V6JWHTEL\JPG_RGB_Small_with_Border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266" y="4843280"/>
              <a:ext cx="717163" cy="58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C:\Users\habe\AppData\Local\Microsoft\Windows\Temporary Internet Files\Content.IE5\F65NNY9C\ea_logo[1]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036" y="4278957"/>
              <a:ext cx="1450132" cy="36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C:\Users\habe\AppData\Local\Microsoft\Windows\Temporary Internet Files\Content.IE5\R1GKNBHY\MetOfficeLogo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59" y="2415652"/>
              <a:ext cx="734864" cy="64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 descr="C:\Users\habe\AppData\Local\Microsoft\Windows\Temporary Internet Files\Content.IE5\R1GKNBHY\Scottsh_Gov_stacked_Col_print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98" y="3758027"/>
              <a:ext cx="885301" cy="86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8" descr="NE logo.jpg"/>
            <p:cNvPicPr preferRelativeResize="0"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44" y="1875886"/>
              <a:ext cx="734483" cy="72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1" descr="Forestry Commission logo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07" y="3573016"/>
              <a:ext cx="1064027" cy="50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3" descr="sepa_Colour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785" y="2471890"/>
              <a:ext cx="1044664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6" descr="welsh_government_logo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609" y="5262760"/>
              <a:ext cx="729434" cy="67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Logo" descr="JNCC Logo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621" y="3183699"/>
              <a:ext cx="1350659" cy="33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6" descr="http://www.snh.gov.uk/_images/logo.gif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26" y="3167073"/>
              <a:ext cx="1757498" cy="54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" descr="UK Space Agency logo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785" y="4627942"/>
              <a:ext cx="880423" cy="86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689" y="1661195"/>
              <a:ext cx="908623" cy="632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45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UKEOF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309939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en-GB" sz="2600" dirty="0"/>
              <a:t>Owned by LWEC Members</a:t>
            </a:r>
          </a:p>
          <a:p>
            <a:pPr>
              <a:spcBef>
                <a:spcPct val="50000"/>
              </a:spcBef>
            </a:pPr>
            <a:endParaRPr lang="en-GB" sz="1700" dirty="0"/>
          </a:p>
          <a:p>
            <a:pPr>
              <a:spcBef>
                <a:spcPct val="50000"/>
              </a:spcBef>
            </a:pPr>
            <a:r>
              <a:rPr lang="en-GB" sz="2600" dirty="0"/>
              <a:t>Guided by UKEOF Management Group</a:t>
            </a:r>
          </a:p>
          <a:p>
            <a:pPr>
              <a:spcBef>
                <a:spcPct val="50000"/>
              </a:spcBef>
            </a:pPr>
            <a:endParaRPr lang="en-GB" sz="1000" dirty="0"/>
          </a:p>
          <a:p>
            <a:pPr>
              <a:spcBef>
                <a:spcPct val="50000"/>
              </a:spcBef>
            </a:pPr>
            <a:r>
              <a:rPr lang="en-GB" sz="2600" dirty="0"/>
              <a:t>Programme progressed by Secretariat &amp; Stakeholders</a:t>
            </a:r>
          </a:p>
          <a:p>
            <a:pPr>
              <a:spcBef>
                <a:spcPts val="0"/>
              </a:spcBef>
            </a:pPr>
            <a:endParaRPr lang="en-GB" sz="900" dirty="0"/>
          </a:p>
          <a:p>
            <a:pPr>
              <a:spcBef>
                <a:spcPct val="50000"/>
              </a:spcBef>
            </a:pPr>
            <a:r>
              <a:rPr lang="en-GB" sz="2600" dirty="0"/>
              <a:t>Advised by Data Experts and Steering Groups</a:t>
            </a:r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07643"/>
              </p:ext>
            </p:extLst>
          </p:nvPr>
        </p:nvGraphicFramePr>
        <p:xfrm>
          <a:off x="4283968" y="1916832"/>
          <a:ext cx="4500562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4" imgW="4345693" imgH="3706638" progId="Visio.Drawing.11">
                  <p:embed/>
                </p:oleObj>
              </mc:Choice>
              <mc:Fallback>
                <p:oleObj name="Visio" r:id="rId4" imgW="4345693" imgH="370663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916832"/>
                        <a:ext cx="4500562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536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progress has been made?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090" y="2739792"/>
            <a:ext cx="3888432" cy="3706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b="1" dirty="0">
                <a:solidFill>
                  <a:srgbClr val="7FB423"/>
                </a:solidFill>
              </a:rPr>
              <a:t>Catalogue</a:t>
            </a:r>
          </a:p>
          <a:p>
            <a:pPr marL="0" indent="0">
              <a:buNone/>
            </a:pPr>
            <a:endParaRPr lang="en-GB" sz="4600" b="1" dirty="0">
              <a:solidFill>
                <a:srgbClr val="7FB423"/>
              </a:solidFill>
            </a:endParaRPr>
          </a:p>
          <a:p>
            <a:pPr marL="0" indent="0">
              <a:buNone/>
            </a:pPr>
            <a:r>
              <a:rPr lang="en-GB" sz="3100" b="1" dirty="0"/>
              <a:t>Cost guidance</a:t>
            </a:r>
          </a:p>
          <a:p>
            <a:pPr marL="0" indent="0">
              <a:buNone/>
            </a:pPr>
            <a:r>
              <a:rPr lang="en-GB" sz="3100" b="1" dirty="0">
                <a:solidFill>
                  <a:srgbClr val="7FB423"/>
                </a:solidFill>
              </a:rPr>
              <a:t>Statement of Need</a:t>
            </a:r>
          </a:p>
          <a:p>
            <a:pPr marL="0" indent="0">
              <a:buNone/>
            </a:pPr>
            <a:endParaRPr lang="en-GB" sz="2900" b="1" dirty="0">
              <a:solidFill>
                <a:srgbClr val="7FB423"/>
              </a:solidFill>
            </a:endParaRPr>
          </a:p>
          <a:p>
            <a:pPr marL="0" indent="0">
              <a:buNone/>
            </a:pPr>
            <a:r>
              <a:rPr lang="en-GB" sz="3100" b="1" dirty="0"/>
              <a:t>Assessment Tool</a:t>
            </a:r>
          </a:p>
          <a:p>
            <a:pPr marL="0" indent="0">
              <a:buNone/>
            </a:pPr>
            <a:r>
              <a:rPr lang="en-GB" sz="3100" b="1" dirty="0">
                <a:solidFill>
                  <a:srgbClr val="7FB423"/>
                </a:solidFill>
              </a:rPr>
              <a:t>Data Advisory Group</a:t>
            </a:r>
          </a:p>
          <a:p>
            <a:pPr marL="0" indent="0">
              <a:buNone/>
            </a:pPr>
            <a:endParaRPr lang="en-GB" sz="2900" b="1" dirty="0" smtClean="0">
              <a:solidFill>
                <a:srgbClr val="7FB423"/>
              </a:solidFill>
            </a:endParaRPr>
          </a:p>
          <a:p>
            <a:pPr marL="0" indent="0">
              <a:buNone/>
            </a:pPr>
            <a:r>
              <a:rPr lang="en-GB" sz="3100" b="1" dirty="0" smtClean="0"/>
              <a:t>Decision </a:t>
            </a:r>
            <a:r>
              <a:rPr lang="en-GB" sz="3100" b="1" dirty="0"/>
              <a:t>Support Framework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042" y="2728362"/>
            <a:ext cx="4470648" cy="3600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900"/>
              </a:spcBef>
            </a:pPr>
            <a:r>
              <a:rPr lang="en-GB" dirty="0">
                <a:solidFill>
                  <a:srgbClr val="7FB423"/>
                </a:solidFill>
              </a:rPr>
              <a:t>Online searchable metadata database of environmental observation activities</a:t>
            </a:r>
          </a:p>
          <a:p>
            <a:pPr>
              <a:spcBef>
                <a:spcPts val="900"/>
              </a:spcBef>
            </a:pPr>
            <a:r>
              <a:rPr lang="en-GB" dirty="0"/>
              <a:t>Help assess the cost of observing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7FB423"/>
                </a:solidFill>
              </a:rPr>
              <a:t>Start to understand the evidence needs for observational activities</a:t>
            </a:r>
          </a:p>
          <a:p>
            <a:pPr>
              <a:spcBef>
                <a:spcPts val="900"/>
              </a:spcBef>
            </a:pPr>
            <a:r>
              <a:rPr lang="en-GB" dirty="0"/>
              <a:t>Assess activities against need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7FB423"/>
                </a:solidFill>
              </a:rPr>
              <a:t>Promote sharing of data and information</a:t>
            </a:r>
          </a:p>
          <a:p>
            <a:pPr>
              <a:spcBef>
                <a:spcPts val="900"/>
              </a:spcBef>
            </a:pPr>
            <a:r>
              <a:rPr lang="en-GB" dirty="0"/>
              <a:t>Help make decisions on uses and funding of observations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4090" y="1700808"/>
            <a:ext cx="8229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3200" b="1" dirty="0" smtClean="0">
                <a:solidFill>
                  <a:srgbClr val="7FB423"/>
                </a:solidFill>
              </a:rPr>
              <a:t>Phase 1 </a:t>
            </a:r>
            <a:r>
              <a:rPr lang="en-GB" sz="2400" dirty="0" smtClean="0">
                <a:solidFill>
                  <a:schemeClr val="tx1"/>
                </a:solidFill>
              </a:rPr>
              <a:t>focussed on the development of tools for use by partners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9865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progress has been made?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345638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FB423"/>
                </a:solidFill>
              </a:rPr>
              <a:t>Phase 2</a:t>
            </a:r>
            <a:r>
              <a:rPr lang="en-GB" dirty="0"/>
              <a:t> </a:t>
            </a:r>
            <a:r>
              <a:rPr lang="en-GB" sz="2400" dirty="0"/>
              <a:t>is focussing on: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/>
              <a:t>Uptake of tools by the </a:t>
            </a:r>
            <a:r>
              <a:rPr lang="en-GB" sz="2200" dirty="0" smtClean="0"/>
              <a:t>partners </a:t>
            </a:r>
            <a:r>
              <a:rPr lang="en-GB" sz="2200" b="1" dirty="0" smtClean="0">
                <a:solidFill>
                  <a:srgbClr val="7FB423"/>
                </a:solidFill>
              </a:rPr>
              <a:t>- Catalogue upgrade</a:t>
            </a:r>
            <a:endParaRPr lang="en-GB" sz="2200" b="1" dirty="0"/>
          </a:p>
          <a:p>
            <a:pPr lvl="1">
              <a:buFont typeface="Arial" pitchFamily="34" charset="0"/>
              <a:buChar char="•"/>
            </a:pPr>
            <a:r>
              <a:rPr lang="en-GB" sz="2200" dirty="0"/>
              <a:t>Providing a neutral space for discussion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 smtClean="0"/>
              <a:t>Priority areas where </a:t>
            </a:r>
            <a:r>
              <a:rPr lang="en-GB" sz="2200" dirty="0"/>
              <a:t>a UK forum can add value</a:t>
            </a:r>
          </a:p>
          <a:p>
            <a:pPr lvl="2"/>
            <a:r>
              <a:rPr lang="en-GB" sz="2200" dirty="0">
                <a:solidFill>
                  <a:srgbClr val="7FB423"/>
                </a:solidFill>
              </a:rPr>
              <a:t>Coincidence mapping</a:t>
            </a:r>
          </a:p>
          <a:p>
            <a:pPr lvl="2"/>
            <a:r>
              <a:rPr lang="en-GB" sz="2200" dirty="0">
                <a:solidFill>
                  <a:srgbClr val="7FB423"/>
                </a:solidFill>
              </a:rPr>
              <a:t>Citizen Science</a:t>
            </a:r>
          </a:p>
          <a:p>
            <a:pPr lvl="2"/>
            <a:r>
              <a:rPr lang="en-GB" sz="2200" dirty="0">
                <a:solidFill>
                  <a:srgbClr val="7FB423"/>
                </a:solidFill>
              </a:rPr>
              <a:t>Coordinating climate observations</a:t>
            </a:r>
          </a:p>
          <a:p>
            <a:pPr lvl="2"/>
            <a:r>
              <a:rPr lang="en-GB" sz="2200" dirty="0">
                <a:solidFill>
                  <a:srgbClr val="7FB423"/>
                </a:solidFill>
              </a:rPr>
              <a:t>Sustainable funding mechanisms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4" y="5229200"/>
            <a:ext cx="82788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Coincidence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FB423"/>
                </a:solidFill>
              </a:rPr>
              <a:t>Finding opportunities to improve monitoring activities</a:t>
            </a:r>
          </a:p>
          <a:p>
            <a:pPr marL="0" indent="0">
              <a:buNone/>
            </a:pPr>
            <a:endParaRPr lang="en-GB" sz="1600" dirty="0" smtClean="0">
              <a:solidFill>
                <a:srgbClr val="7FB423"/>
              </a:solidFill>
            </a:endParaRPr>
          </a:p>
          <a:p>
            <a:r>
              <a:rPr lang="en-GB" dirty="0" smtClean="0"/>
              <a:t>Initial study led by NE identified a high number of geographic coincidences in monitoring activities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660788"/>
            <a:ext cx="3312368" cy="46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3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1604</Words>
  <Application>Microsoft Office PowerPoint</Application>
  <PresentationFormat>On-screen Show (4:3)</PresentationFormat>
  <Paragraphs>176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Visio</vt:lpstr>
      <vt:lpstr>UK Environmental Observation Framework</vt:lpstr>
      <vt:lpstr>Environmental Observations</vt:lpstr>
      <vt:lpstr>Environmental Observations – the picture in 2007</vt:lpstr>
      <vt:lpstr>UKEOF Launched July 2008 to:</vt:lpstr>
      <vt:lpstr>The Partners</vt:lpstr>
      <vt:lpstr>UKEOF Management</vt:lpstr>
      <vt:lpstr>What progress has been made?</vt:lpstr>
      <vt:lpstr>What progress has been made?</vt:lpstr>
      <vt:lpstr>Coincidence Mapping</vt:lpstr>
      <vt:lpstr>Coincidence Mapping</vt:lpstr>
      <vt:lpstr>Citizen science</vt:lpstr>
      <vt:lpstr>Citizen Science</vt:lpstr>
      <vt:lpstr>Sustainable Funding Mechanisms</vt:lpstr>
      <vt:lpstr>Sustainable Funding Mechanisms</vt:lpstr>
      <vt:lpstr>Climate Observations</vt:lpstr>
      <vt:lpstr>Climate Observations</vt:lpstr>
      <vt:lpstr>Catalogue</vt:lpstr>
      <vt:lpstr>Catalogue upgrade</vt:lpstr>
      <vt:lpstr>Where next?</vt:lpstr>
      <vt:lpstr>Where next?</vt:lpstr>
      <vt:lpstr>Questions?</vt:lpstr>
    </vt:vector>
  </TitlesOfParts>
  <Company>RCUK SSC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Isaacs, Sophie E.</dc:creator>
  <cp:lastModifiedBy>Isaacs, Sophie E.</cp:lastModifiedBy>
  <cp:revision>53</cp:revision>
  <cp:lastPrinted>2013-07-05T10:44:25Z</cp:lastPrinted>
  <dcterms:created xsi:type="dcterms:W3CDTF">2013-07-05T09:16:39Z</dcterms:created>
  <dcterms:modified xsi:type="dcterms:W3CDTF">2014-01-06T11:15:49Z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C1235397</vt:lpwstr>
  </property>
  <property fmtid="{D5CDD505-2E9C-101B-9397-08002B2CF9AE}" pid="4" name="Objective-Title">
    <vt:lpwstr>2013 12 19 General About UKEOF Presentation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2013-12-19T17:01:12Z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2014-01-03T12:16:13Z</vt:filetime>
  </property>
  <property fmtid="{D5CDD505-2E9C-101B-9397-08002B2CF9AE}" pid="10" name="Objective-ModificationStamp">
    <vt:filetime>2014-01-03T12:16:17Z</vt:filetime>
  </property>
  <property fmtid="{D5CDD505-2E9C-101B-9397-08002B2CF9AE}" pid="11" name="Objective-Owner">
    <vt:lpwstr>Isaacs, Sophie</vt:lpwstr>
  </property>
  <property fmtid="{D5CDD505-2E9C-101B-9397-08002B2CF9AE}" pid="12" name="Objective-Path">
    <vt:lpwstr>Objective Global Folder:JRC Fileplan:NERC: NEW FILEPLAN:COMMUNICATION, ENGAGEMENT AND KNOWLEDGE EXCHANGE:STAKEHOLDER LIAISON:UK-EOF: Communications: Presentations:</vt:lpwstr>
  </property>
  <property fmtid="{D5CDD505-2E9C-101B-9397-08002B2CF9AE}" pid="13" name="Objective-Parent">
    <vt:lpwstr>UK-EOF: Communications: Presentations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3.0</vt:lpwstr>
  </property>
  <property fmtid="{D5CDD505-2E9C-101B-9397-08002B2CF9AE}" pid="16" name="Objective-VersionNumber">
    <vt:i4>4</vt:i4>
  </property>
  <property fmtid="{D5CDD505-2E9C-101B-9397-08002B2CF9AE}" pid="17" name="Objective-VersionComment">
    <vt:lpwstr>
    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>
    </vt:lpwstr>
  </property>
  <property fmtid="{D5CDD505-2E9C-101B-9397-08002B2CF9AE}" pid="21" name="Objective-Tag [system]">
    <vt:lpwstr>
    </vt:lpwstr>
  </property>
  <property fmtid="{D5CDD505-2E9C-101B-9397-08002B2CF9AE}" pid="22" name="Objective-Created by (external) [system]">
    <vt:lpwstr>
    </vt:lpwstr>
  </property>
  <property fmtid="{D5CDD505-2E9C-101B-9397-08002B2CF9AE}" pid="23" name="Objective-Author's organisation [system]">
    <vt:lpwstr>
    </vt:lpwstr>
  </property>
  <property fmtid="{D5CDD505-2E9C-101B-9397-08002B2CF9AE}" pid="24" name="Objective-Research Council Publisher [system]">
    <vt:lpwstr>
    </vt:lpwstr>
  </property>
  <property fmtid="{D5CDD505-2E9C-101B-9397-08002B2CF9AE}" pid="25" name="Objective-Generated by [system]">
    <vt:lpwstr>
    </vt:lpwstr>
  </property>
  <property fmtid="{D5CDD505-2E9C-101B-9397-08002B2CF9AE}" pid="26" name="Objective-Date of Issue [system]">
    <vt:lpwstr>
    </vt:lpwstr>
  </property>
</Properties>
</file>